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5"/>
  </p:notesMasterIdLst>
  <p:sldIdLst>
    <p:sldId id="274" r:id="rId2"/>
    <p:sldId id="292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291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264" r:id="rId3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9900"/>
    <a:srgbClr val="8000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4660"/>
  </p:normalViewPr>
  <p:slideViewPr>
    <p:cSldViewPr>
      <p:cViewPr>
        <p:scale>
          <a:sx n="72" d="100"/>
          <a:sy n="72" d="100"/>
        </p:scale>
        <p:origin x="-1404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FC9793-4EE4-4FC3-9F60-B88DABCC10B6}" type="datetimeFigureOut">
              <a:rPr lang="ru-RU"/>
              <a:pPr>
                <a:defRPr/>
              </a:pPr>
              <a:t>15.02.2017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C980F-5506-4F22-8AE4-AA80006F0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552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82B6-DD85-482E-AFFE-393EAA3AC71A}" type="datetime1">
              <a:rPr lang="ru-RU"/>
              <a:pPr>
                <a:defRPr/>
              </a:pPr>
              <a:t>15.02.2017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033512-F255-4321-A44A-0C017D458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7715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F443-0454-4D9C-BB9C-36DFEB9358E4}" type="datetime1">
              <a:rPr lang="ru-RU"/>
              <a:pPr>
                <a:defRPr/>
              </a:pPr>
              <a:t>15.02.2017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12E7-C5D8-4AC3-8524-F2BCCF613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2022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64EE-CC42-47BD-9CF1-EC1A1ADEB379}" type="datetime1">
              <a:rPr lang="ru-RU"/>
              <a:pPr>
                <a:defRPr/>
              </a:pPr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5108A-95FA-42E5-BBAE-A9C7D3BD9D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3745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748F-55A6-48FB-9BEC-C8DCFF87E20C}" type="datetime1">
              <a:rPr lang="ru-RU"/>
              <a:pPr>
                <a:defRPr/>
              </a:pPr>
              <a:t>15.02.2017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9FA89-C94D-4424-9B0D-117354EEE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773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D2C9-BFBD-4347-A5A3-A07EA6E670E6}" type="datetime1">
              <a:rPr lang="ru-RU"/>
              <a:pPr>
                <a:defRPr/>
              </a:pPr>
              <a:t>15.02.2017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96CBC2-AB97-43CA-B4E7-90EAA8E96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9844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D73-B51E-43B5-A03C-E35DF34587C8}" type="datetime1">
              <a:rPr lang="ru-RU"/>
              <a:pPr>
                <a:defRPr/>
              </a:pPr>
              <a:t>15.02.2017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31FC-EFBE-42B3-9361-1C0DE00A84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216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9913A-ADB9-4D3C-A7EB-D212CAD4F2B8}" type="datetime1">
              <a:rPr lang="ru-RU"/>
              <a:pPr>
                <a:defRPr/>
              </a:pPr>
              <a:t>15.02.2017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9308A5-7D33-4D91-937B-EDFCEF2C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779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2EFC-44BA-460E-A3ED-D3FA8D2A7A79}" type="datetime1">
              <a:rPr lang="ru-RU"/>
              <a:pPr>
                <a:defRPr/>
              </a:pPr>
              <a:t>15.02.2017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2360-52EA-410B-A1F6-6FDE0B274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821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A4CF-874C-41FD-B845-A5F60759EA89}" type="datetime1">
              <a:rPr lang="ru-RU"/>
              <a:pPr>
                <a:defRPr/>
              </a:pPr>
              <a:t>15.02.2017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7695E-819A-4D0F-AEEE-089A6F1AE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984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5ABA-60F4-4279-A745-73E74FC16E7D}" type="datetime1">
              <a:rPr lang="ru-RU"/>
              <a:pPr>
                <a:defRPr/>
              </a:pPr>
              <a:t>15.02.2017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B3804-1338-400C-9FF9-64A04D94A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7272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84A3-749F-430D-B251-DE591CDCE2F1}" type="datetime1">
              <a:rPr lang="ru-RU"/>
              <a:pPr>
                <a:defRPr/>
              </a:pPr>
              <a:t>15.02.2017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0688-AD1E-4D5F-B45C-EDE12935A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953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292153-546F-461E-9839-A5A28B05F24E}" type="datetime1">
              <a:rPr lang="ru-RU"/>
              <a:pPr>
                <a:defRPr/>
              </a:pPr>
              <a:t>15.02.2017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BBBAA5DC-6846-4A66-AA01-F06D029F7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0" r:id="rId4"/>
    <p:sldLayoutId id="2147484066" r:id="rId5"/>
    <p:sldLayoutId id="2147484061" r:id="rId6"/>
    <p:sldLayoutId id="2147484067" r:id="rId7"/>
    <p:sldLayoutId id="2147484068" r:id="rId8"/>
    <p:sldLayoutId id="2147484069" r:id="rId9"/>
    <p:sldLayoutId id="2147484062" r:id="rId10"/>
    <p:sldLayoutId id="21474840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125057"/>
            <a:ext cx="9252520" cy="222382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800" b="1" dirty="0" smtClean="0">
                <a:solidFill>
                  <a:srgbClr val="7030A0"/>
                </a:solidFill>
              </a:rPr>
              <a:t>Тема:</a:t>
            </a:r>
            <a:br>
              <a:rPr lang="ru-RU" sz="3800" b="1" dirty="0" smtClean="0">
                <a:solidFill>
                  <a:srgbClr val="7030A0"/>
                </a:solidFill>
              </a:rPr>
            </a:br>
            <a:r>
              <a:rPr lang="ru-RU" sz="3800" b="1" dirty="0" smtClean="0">
                <a:solidFill>
                  <a:srgbClr val="7030A0"/>
                </a:solidFill>
              </a:rPr>
              <a:t>«Государственное и муниципальное управление как отрасль профессиональной деятельности»</a:t>
            </a:r>
            <a:endParaRPr lang="ru-RU" sz="3800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5984" y="3501008"/>
            <a:ext cx="8746840" cy="3598863"/>
          </a:xfrm>
        </p:spPr>
        <p:txBody>
          <a:bodyPr>
            <a:noAutofit/>
          </a:bodyPr>
          <a:lstStyle/>
          <a:p>
            <a:pPr algn="just"/>
            <a:r>
              <a:rPr lang="ru-RU" sz="2200" b="1" dirty="0">
                <a:solidFill>
                  <a:schemeClr val="tx1"/>
                </a:solidFill>
              </a:rPr>
              <a:t>1. Государственная и муниципальная гражданская служба: определение и нормативно-правовое регулирование.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</a:rPr>
              <a:t>2. Области, объекты и виды профессиональной деятельности государственного и муниципального служащего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</a:rPr>
              <a:t>3. Классификация </a:t>
            </a:r>
            <a:r>
              <a:rPr lang="ru-RU" sz="2200" b="1" dirty="0" smtClean="0">
                <a:solidFill>
                  <a:schemeClr val="tx1"/>
                </a:solidFill>
              </a:rPr>
              <a:t>должностей </a:t>
            </a:r>
            <a:r>
              <a:rPr lang="ru-RU" sz="2200" b="1" dirty="0">
                <a:solidFill>
                  <a:schemeClr val="tx1"/>
                </a:solidFill>
              </a:rPr>
              <a:t>государственных гражданских служащих, категории и группы. Классные чины гражданской службы.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</a:rPr>
              <a:t>4. Служебный контракт.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</a:rPr>
              <a:t>5. Квалификационные требования к должностям гражданской службы. Конкурсные процедуры на занятие вакантных должностей.</a:t>
            </a:r>
          </a:p>
          <a:p>
            <a:pPr algn="just"/>
            <a:r>
              <a:rPr lang="ru-RU" sz="2200" b="1" dirty="0">
                <a:solidFill>
                  <a:schemeClr val="tx1"/>
                </a:solidFill>
              </a:rPr>
              <a:t>6. Аттестация гражданских служащих. Кадровый резерв гражданской службы.</a:t>
            </a:r>
          </a:p>
          <a:p>
            <a:pPr marL="514350" indent="-514350" algn="just">
              <a:buClrTx/>
              <a:buSzPct val="100000"/>
              <a:buFont typeface="+mj-lt"/>
              <a:buAutoNum type="arabicPeriod"/>
            </a:pPr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255984" y="4365104"/>
            <a:ext cx="84582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ru-RU" sz="2000" dirty="0">
              <a:solidFill>
                <a:schemeClr val="tx2">
                  <a:shade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715963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ВОПРОС 3. КЛАССИФИКАЦИЯ ДОЛЖНОСТЕЙ ГОСУДАРСТВЕННЫХ ГРАЖДАНСКИХ СЛУЖАЩИХ, КАТЕГОРИИ И ГРУППЫ. КЛАССНЫЕ ЧИНЫ ГРАЖДАНСКОЙ СЛУЖБЫ 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4548" y="2420888"/>
            <a:ext cx="8686800" cy="403244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Категории </a:t>
            </a:r>
            <a:r>
              <a:rPr lang="ru-RU" b="1" dirty="0">
                <a:solidFill>
                  <a:srgbClr val="009900"/>
                </a:solidFill>
              </a:rPr>
              <a:t>должностей государственных гражданских служащих: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) руководители;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) помощники (советники);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3)специалисты</a:t>
            </a:r>
            <a:r>
              <a:rPr lang="ru-RU" b="1" dirty="0">
                <a:solidFill>
                  <a:schemeClr val="tx1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4</a:t>
            </a:r>
            <a:r>
              <a:rPr lang="ru-RU" b="1" dirty="0">
                <a:solidFill>
                  <a:schemeClr val="tx1"/>
                </a:solidFill>
              </a:rPr>
              <a:t>) обеспечивающие специалисты.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4815429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5633" y="476671"/>
            <a:ext cx="8686800" cy="5997153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Группы </a:t>
            </a:r>
            <a:r>
              <a:rPr lang="ru-RU" b="1" dirty="0">
                <a:solidFill>
                  <a:srgbClr val="009900"/>
                </a:solidFill>
              </a:rPr>
              <a:t>должностей государственных гражданских служащих:</a:t>
            </a:r>
          </a:p>
          <a:p>
            <a:pPr marL="0" indent="542925" algn="just">
              <a:spcBef>
                <a:spcPts val="1200"/>
              </a:spcBef>
              <a:buNone/>
            </a:pPr>
            <a:r>
              <a:rPr lang="ru-RU" b="1" dirty="0" smtClean="0">
                <a:solidFill>
                  <a:schemeClr val="tx1"/>
                </a:solidFill>
              </a:rPr>
              <a:t>1)высшие </a:t>
            </a:r>
            <a:r>
              <a:rPr lang="ru-RU" b="1" dirty="0">
                <a:solidFill>
                  <a:schemeClr val="tx1"/>
                </a:solidFill>
              </a:rPr>
              <a:t>должности гражданской службы;</a:t>
            </a:r>
          </a:p>
          <a:p>
            <a:pPr marL="0" indent="542925" algn="just">
              <a:spcBef>
                <a:spcPts val="1200"/>
              </a:spcBef>
              <a:buNone/>
            </a:pPr>
            <a:r>
              <a:rPr lang="ru-RU" b="1" dirty="0" smtClean="0">
                <a:solidFill>
                  <a:schemeClr val="tx1"/>
                </a:solidFill>
              </a:rPr>
              <a:t>2)главные </a:t>
            </a:r>
            <a:r>
              <a:rPr lang="ru-RU" b="1" dirty="0">
                <a:solidFill>
                  <a:schemeClr val="tx1"/>
                </a:solidFill>
              </a:rPr>
              <a:t>должности гражданской службы;</a:t>
            </a:r>
          </a:p>
          <a:p>
            <a:pPr marL="0" indent="542925" algn="just">
              <a:spcBef>
                <a:spcPts val="1200"/>
              </a:spcBef>
              <a:buNone/>
            </a:pPr>
            <a:r>
              <a:rPr lang="ru-RU" b="1" dirty="0" smtClean="0">
                <a:solidFill>
                  <a:schemeClr val="tx1"/>
                </a:solidFill>
              </a:rPr>
              <a:t>3)ведущие </a:t>
            </a:r>
            <a:r>
              <a:rPr lang="ru-RU" b="1" dirty="0">
                <a:solidFill>
                  <a:schemeClr val="tx1"/>
                </a:solidFill>
              </a:rPr>
              <a:t>должности гражданской службы;</a:t>
            </a:r>
          </a:p>
          <a:p>
            <a:pPr marL="0" indent="542925" algn="just">
              <a:spcBef>
                <a:spcPts val="1200"/>
              </a:spcBef>
              <a:buNone/>
            </a:pPr>
            <a:r>
              <a:rPr lang="ru-RU" b="1" dirty="0" smtClean="0">
                <a:solidFill>
                  <a:schemeClr val="tx1"/>
                </a:solidFill>
              </a:rPr>
              <a:t>4)старшие </a:t>
            </a:r>
            <a:r>
              <a:rPr lang="ru-RU" b="1" dirty="0">
                <a:solidFill>
                  <a:schemeClr val="tx1"/>
                </a:solidFill>
              </a:rPr>
              <a:t>должности гражданской службы;</a:t>
            </a:r>
          </a:p>
          <a:p>
            <a:pPr marL="0" indent="542925" algn="just">
              <a:spcBef>
                <a:spcPts val="1200"/>
              </a:spcBef>
              <a:buNone/>
            </a:pPr>
            <a:r>
              <a:rPr lang="ru-RU" b="1" dirty="0" smtClean="0">
                <a:solidFill>
                  <a:schemeClr val="tx1"/>
                </a:solidFill>
              </a:rPr>
              <a:t>5)младшие </a:t>
            </a:r>
            <a:r>
              <a:rPr lang="ru-RU" b="1" dirty="0">
                <a:solidFill>
                  <a:schemeClr val="tx1"/>
                </a:solidFill>
              </a:rPr>
              <a:t>должности гражданской службы.</a:t>
            </a:r>
          </a:p>
          <a:p>
            <a:pPr marL="0" indent="0" algn="just">
              <a:spcBef>
                <a:spcPts val="1200"/>
              </a:spcBef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4488915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497" y="112474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Классные </a:t>
            </a:r>
            <a:r>
              <a:rPr lang="ru-RU" b="1" dirty="0">
                <a:solidFill>
                  <a:srgbClr val="009900"/>
                </a:solidFill>
              </a:rPr>
              <a:t>чины гражданской службы: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) действительный государственный советник РФ 1, 2, или 3 класса (присваивается Президентом РФ);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) государственный советник РФ 1, 2, или 3 класса (присваивается Правительством РФ);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68416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</a:t>
            </a:r>
            <a:r>
              <a:rPr lang="ru-RU" b="1" dirty="0">
                <a:solidFill>
                  <a:schemeClr val="tx1"/>
                </a:solidFill>
              </a:rPr>
              <a:t>) советник государственной гражданской службы 1, 2 или 3 класса (присваивается представителем нанимателя);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4</a:t>
            </a:r>
            <a:r>
              <a:rPr lang="ru-RU" b="1" dirty="0">
                <a:solidFill>
                  <a:schemeClr val="tx1"/>
                </a:solidFill>
              </a:rPr>
              <a:t>) референт государственной гражданской службы 1, 2 или 3 класса (присваивается представителем нанимателя);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5</a:t>
            </a:r>
            <a:r>
              <a:rPr lang="ru-RU" b="1" dirty="0">
                <a:solidFill>
                  <a:schemeClr val="tx1"/>
                </a:solidFill>
              </a:rPr>
              <a:t>) секретарь государственной гражданской службы 1, 2 или 3 класса (присваивается представителем нанимателя).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382877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02904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4. СЛУЖЕБНЫЙ КОНТРАКТ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510" y="1772816"/>
            <a:ext cx="8686800" cy="3069704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Служебный </a:t>
            </a:r>
            <a:r>
              <a:rPr lang="ru-RU" b="1" dirty="0">
                <a:solidFill>
                  <a:srgbClr val="0000FF"/>
                </a:solidFill>
              </a:rPr>
              <a:t>контракт </a:t>
            </a:r>
            <a:r>
              <a:rPr lang="ru-RU" b="1" dirty="0">
                <a:solidFill>
                  <a:schemeClr val="tx1"/>
                </a:solidFill>
              </a:rPr>
              <a:t>- соглашение между представителем нанимателя и гражданином, поступающим на гражданскую службу.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Служебным </a:t>
            </a:r>
            <a:r>
              <a:rPr lang="ru-RU" b="1" dirty="0">
                <a:solidFill>
                  <a:schemeClr val="tx1"/>
                </a:solidFill>
              </a:rPr>
              <a:t>контрактом устанавливаются права и обязанности сторон.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190630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380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9900"/>
                </a:solidFill>
              </a:rPr>
              <a:t>Существенными </a:t>
            </a:r>
            <a:r>
              <a:rPr lang="ru-RU" sz="2800" b="1" dirty="0">
                <a:solidFill>
                  <a:srgbClr val="009900"/>
                </a:solidFill>
              </a:rPr>
              <a:t>условиями служебного контракта являются: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1</a:t>
            </a:r>
            <a:r>
              <a:rPr lang="ru-RU" sz="2800" b="1" dirty="0">
                <a:solidFill>
                  <a:schemeClr val="tx1"/>
                </a:solidFill>
              </a:rPr>
              <a:t>) наименование замещаемой должности гражданской службы с указанием подразделения государственного органа;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2</a:t>
            </a:r>
            <a:r>
              <a:rPr lang="ru-RU" sz="2800" b="1" dirty="0">
                <a:solidFill>
                  <a:schemeClr val="tx1"/>
                </a:solidFill>
              </a:rPr>
              <a:t>) дата начала исполнения должностных обязанностей;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3</a:t>
            </a:r>
            <a:r>
              <a:rPr lang="ru-RU" sz="2800" b="1" dirty="0">
                <a:solidFill>
                  <a:schemeClr val="tx1"/>
                </a:solidFill>
              </a:rPr>
              <a:t>) права и обязанности гражданского служащего, должностной регламент;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4</a:t>
            </a:r>
            <a:r>
              <a:rPr lang="ru-RU" sz="2800" b="1" dirty="0">
                <a:solidFill>
                  <a:schemeClr val="tx1"/>
                </a:solidFill>
              </a:rPr>
              <a:t>) виды и условия медицинского страхования гражданского служащего и иные виды его страхования;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572955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5</a:t>
            </a:r>
            <a:r>
              <a:rPr lang="ru-RU" b="1" dirty="0">
                <a:solidFill>
                  <a:schemeClr val="tx1"/>
                </a:solidFill>
              </a:rPr>
              <a:t>) права и обязанности представителя нанимателя;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6</a:t>
            </a:r>
            <a:r>
              <a:rPr lang="ru-RU" b="1" dirty="0">
                <a:solidFill>
                  <a:schemeClr val="tx1"/>
                </a:solidFill>
              </a:rPr>
              <a:t>) условия профессиональной служебной деятельности, компенсации и льготы, предусмотренные за профессиональную служебную деятельность в тяжелых, вредных или опасных условиях;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471299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7</a:t>
            </a:r>
            <a:r>
              <a:rPr lang="ru-RU" b="1" dirty="0">
                <a:solidFill>
                  <a:schemeClr val="tx1"/>
                </a:solidFill>
              </a:rPr>
              <a:t>) режим служебного времени и времени отдыха;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8</a:t>
            </a:r>
            <a:r>
              <a:rPr lang="ru-RU" b="1" dirty="0">
                <a:solidFill>
                  <a:schemeClr val="tx1"/>
                </a:solidFill>
              </a:rPr>
              <a:t>) условия оплаты труда (размер должностного оклада, надбавки и другие выплаты);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9</a:t>
            </a:r>
            <a:r>
              <a:rPr lang="ru-RU" b="1" dirty="0">
                <a:solidFill>
                  <a:schemeClr val="tx1"/>
                </a:solidFill>
              </a:rPr>
              <a:t>) виды и условия социального страхования, связанные с профессиональной служебной деятельностью.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192473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4"/>
            <a:ext cx="8686800" cy="576064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В </a:t>
            </a:r>
            <a:r>
              <a:rPr lang="ru-RU" b="1" dirty="0">
                <a:solidFill>
                  <a:srgbClr val="009900"/>
                </a:solidFill>
              </a:rPr>
              <a:t>служебном контракте могут предусматриваться следующие условия: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) испытание при поступлении на гражданскую службу;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) неразглашение сведений, составляющих государственную тайну, и служебной информации;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</a:t>
            </a:r>
            <a:r>
              <a:rPr lang="ru-RU" b="1" dirty="0">
                <a:solidFill>
                  <a:schemeClr val="tx1"/>
                </a:solidFill>
              </a:rPr>
              <a:t>) обязанность лица проходить гражданскую службу после окончания обучения в образовательном учреждении профессионального образования.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718563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509" y="134076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Для </a:t>
            </a:r>
            <a:r>
              <a:rPr lang="ru-RU" b="1" dirty="0">
                <a:solidFill>
                  <a:srgbClr val="009900"/>
                </a:solidFill>
              </a:rPr>
              <a:t>замещения должности гражданской службы представитель нанимателя может заключать с гражданским служащим: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) служебный контракт на неопределенный срок;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) срочный служебный контракт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18126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Вопрос 1. государственная и муниципальная гражданская служба: определение и нормативно-правовое регулирование 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772816"/>
            <a:ext cx="8686800" cy="473417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Государственная </a:t>
            </a:r>
            <a:r>
              <a:rPr lang="ru-RU" sz="2800" b="1" dirty="0">
                <a:solidFill>
                  <a:srgbClr val="0000FF"/>
                </a:solidFill>
              </a:rPr>
              <a:t>гражданская служба РФ </a:t>
            </a:r>
            <a:r>
              <a:rPr lang="ru-RU" sz="2800" b="1" dirty="0">
                <a:solidFill>
                  <a:schemeClr val="tx1"/>
                </a:solidFill>
              </a:rPr>
              <a:t>– вид государственной службы, представляющей собой профессиональную служебную деятельность граждан РФ на должностях государственной гражданской службы РФ по обеспечению исполнения полномочий федеральных государственных органов, государственных органов субъектов </a:t>
            </a:r>
            <a:r>
              <a:rPr lang="ru-RU" sz="2800" b="1" dirty="0" smtClean="0">
                <a:solidFill>
                  <a:schemeClr val="tx1"/>
                </a:solidFill>
              </a:rPr>
              <a:t>РФ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Она </a:t>
            </a:r>
            <a:r>
              <a:rPr lang="ru-RU" sz="2800" b="1" dirty="0">
                <a:solidFill>
                  <a:schemeClr val="tx1"/>
                </a:solidFill>
              </a:rPr>
              <a:t>подразделяется на </a:t>
            </a:r>
            <a:r>
              <a:rPr lang="ru-RU" sz="2800" b="1" dirty="0">
                <a:solidFill>
                  <a:srgbClr val="009900"/>
                </a:solidFill>
              </a:rPr>
              <a:t>федеральную государственную гражданскую службу </a:t>
            </a:r>
            <a:r>
              <a:rPr lang="ru-RU" sz="2800" b="1" dirty="0">
                <a:solidFill>
                  <a:schemeClr val="tx1"/>
                </a:solidFill>
              </a:rPr>
              <a:t>и</a:t>
            </a:r>
            <a:r>
              <a:rPr lang="ru-RU" sz="2800" b="1" dirty="0">
                <a:solidFill>
                  <a:srgbClr val="009900"/>
                </a:solidFill>
              </a:rPr>
              <a:t> государственную гражданскую службу субъектов РФ</a:t>
            </a:r>
            <a:r>
              <a:rPr lang="ru-RU" sz="2800" b="1" dirty="0">
                <a:solidFill>
                  <a:schemeClr val="tx1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endParaRPr lang="ru-RU" sz="2800" b="1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1628648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62068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ВОПРОС 5. КВАЛИФИКАЦИОННЫЕ ТРЕБОВАНИЯ К ДОЛЖНОСТЯМ ГРАЖДАНСКОЙ СЛУЖБЫ. КОНКУРСНЫЕ ПРОЦЕДУРЫ НА ЗАНЯТИЕ ВАКАНТНЫХ ДОЛЖНОСТЕЙ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74" y="2276872"/>
            <a:ext cx="8686800" cy="45811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9900"/>
                </a:solidFill>
              </a:rPr>
              <a:t>В </a:t>
            </a:r>
            <a:r>
              <a:rPr lang="ru-RU" sz="2800" b="1" dirty="0">
                <a:solidFill>
                  <a:srgbClr val="009900"/>
                </a:solidFill>
              </a:rPr>
              <a:t>число квалификационных требований к должностям гражданской службы входят требования к: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уровню </a:t>
            </a:r>
            <a:r>
              <a:rPr lang="ru-RU" sz="2800" b="1" dirty="0">
                <a:solidFill>
                  <a:schemeClr val="tx1"/>
                </a:solidFill>
              </a:rPr>
              <a:t>профессионального образования,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стажу </a:t>
            </a:r>
            <a:r>
              <a:rPr lang="ru-RU" sz="2800" b="1" dirty="0">
                <a:solidFill>
                  <a:schemeClr val="tx1"/>
                </a:solidFill>
              </a:rPr>
              <a:t>гражданской службы или стажу (опыту) работы по специальности,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профессиональным </a:t>
            </a:r>
            <a:r>
              <a:rPr lang="ru-RU" sz="2800" b="1" dirty="0">
                <a:solidFill>
                  <a:schemeClr val="tx1"/>
                </a:solidFill>
              </a:rPr>
              <a:t>знаниям и навыкам, необходимым для исполнения должностных обязанностей.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426060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522" y="404663"/>
            <a:ext cx="8686800" cy="6316811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Квалификационные </a:t>
            </a:r>
            <a:r>
              <a:rPr lang="ru-RU" b="1" dirty="0">
                <a:solidFill>
                  <a:schemeClr val="tx1"/>
                </a:solidFill>
              </a:rPr>
              <a:t>требования устанавливаются в соответствии с категориями и группами должностей гражданской службы.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число квалификационных требований к должностям гражданской службы </a:t>
            </a:r>
            <a:r>
              <a:rPr lang="ru-RU" b="1" dirty="0">
                <a:solidFill>
                  <a:srgbClr val="009900"/>
                </a:solidFill>
              </a:rPr>
              <a:t>категорий «руководители», «помощники (советники)», «специалисты» всех групп должностей гражданской службы</a:t>
            </a:r>
            <a:r>
              <a:rPr lang="ru-RU" b="1" dirty="0">
                <a:solidFill>
                  <a:schemeClr val="tx1"/>
                </a:solidFill>
              </a:rPr>
              <a:t>, а также категории </a:t>
            </a:r>
            <a:r>
              <a:rPr lang="ru-RU" b="1" dirty="0">
                <a:solidFill>
                  <a:srgbClr val="009900"/>
                </a:solidFill>
              </a:rPr>
              <a:t>«обеспечивающие специалисты» главной и ведущей групп </a:t>
            </a:r>
            <a:r>
              <a:rPr lang="ru-RU" b="1" dirty="0">
                <a:solidFill>
                  <a:schemeClr val="tx1"/>
                </a:solidFill>
              </a:rPr>
              <a:t>должностей гражданской службы входит </a:t>
            </a:r>
            <a:r>
              <a:rPr lang="ru-RU" b="1" i="1" dirty="0">
                <a:solidFill>
                  <a:srgbClr val="0000FF"/>
                </a:solidFill>
              </a:rPr>
              <a:t>наличие высшего профессионального образования</a:t>
            </a:r>
            <a:r>
              <a:rPr lang="ru-RU" b="1" dirty="0">
                <a:solidFill>
                  <a:srgbClr val="0000FF"/>
                </a:solidFill>
              </a:rPr>
              <a:t>. 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47018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число квалификационных требований к должностям гражданской службы категории </a:t>
            </a:r>
            <a:r>
              <a:rPr lang="ru-RU" b="1" dirty="0">
                <a:solidFill>
                  <a:srgbClr val="009900"/>
                </a:solidFill>
              </a:rPr>
              <a:t>«обеспечивающие специалисты» старшей и младшей групп</a:t>
            </a:r>
            <a:r>
              <a:rPr lang="ru-RU" b="1" dirty="0">
                <a:solidFill>
                  <a:schemeClr val="tx1"/>
                </a:solidFill>
              </a:rPr>
              <a:t> должностей гражданской службы входит наличие среднего профессионального образования, соответствующего направлению деятельности.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183357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54006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На </a:t>
            </a:r>
            <a:r>
              <a:rPr lang="ru-RU" sz="3300" b="1" dirty="0">
                <a:solidFill>
                  <a:schemeClr val="tx1"/>
                </a:solidFill>
              </a:rPr>
              <a:t>гражданскую службу вправе поступать граждане РФ, достигшие возраста 18 лет, владеющие государственным языком РФ и соответствующие квалификационным требованиям.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Поступление </a:t>
            </a:r>
            <a:r>
              <a:rPr lang="ru-RU" sz="3300" b="1" dirty="0">
                <a:solidFill>
                  <a:schemeClr val="tx1"/>
                </a:solidFill>
              </a:rPr>
              <a:t>гражданина на гражданскую службу осуществляется по результатам конкурса. Конкурс заключается в оценке профессионального уровня претендентов и их соответствия квалификационным требованиям.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779245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486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Конкурс </a:t>
            </a:r>
            <a:r>
              <a:rPr lang="ru-RU" b="1" dirty="0">
                <a:solidFill>
                  <a:srgbClr val="009900"/>
                </a:solidFill>
              </a:rPr>
              <a:t>не проводится: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) при назначении на замещаемые на определенный срок полномочий должности гражданской службы категорий «руководители» и «помощники (советники)»;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) при заключении срочного служебного контракта;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91821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80728"/>
            <a:ext cx="8686800" cy="5184576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</a:t>
            </a:r>
            <a:r>
              <a:rPr lang="ru-RU" b="1" dirty="0">
                <a:solidFill>
                  <a:schemeClr val="tx1"/>
                </a:solidFill>
              </a:rPr>
              <a:t>) при назначении на должность служащего (гражданина), состоящего в кадровом резерве, сформированном на конкурсной основе;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4</a:t>
            </a:r>
            <a:r>
              <a:rPr lang="ru-RU" b="1" dirty="0">
                <a:solidFill>
                  <a:schemeClr val="tx1"/>
                </a:solidFill>
              </a:rPr>
              <a:t>) конкурс может не проводиться при назначении на отдельные должности гражданской службы, исполнение должностных обязанностей по которым связано с использованием сведений, составляющих государственную тайну.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128745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C00000"/>
                </a:solidFill>
              </a:rPr>
              <a:t>Для </a:t>
            </a:r>
            <a:r>
              <a:rPr lang="ru-RU" b="1" dirty="0">
                <a:solidFill>
                  <a:srgbClr val="C00000"/>
                </a:solidFill>
              </a:rPr>
              <a:t>проведения конкурса образуется конкурсная комиссия.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состав конкурсной комиссии входят представитель нанимателя, представитель соответствующего органа по управлению государственной службой, а также представители научных и образовательных учреждений, приглашаемые в качестве независимых экспертов.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439750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ВОПРОС 6. АТТЕСТАЦИЯ ГРАЖДАНСКИХ СЛУЖАЩИХ. КАДРОВЫЙ РЕЗЕРВ ГРАЖДАНСКОЙ СЛУЖБЫ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772815"/>
            <a:ext cx="8686800" cy="460851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Аттестация </a:t>
            </a:r>
            <a:r>
              <a:rPr lang="ru-RU" sz="2800" b="1" dirty="0">
                <a:solidFill>
                  <a:schemeClr val="tx1"/>
                </a:solidFill>
              </a:rPr>
              <a:t>гражданского служащего проводится в целях определения его соответствия замещаемой должности.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При </a:t>
            </a:r>
            <a:r>
              <a:rPr lang="ru-RU" sz="2800" b="1" dirty="0">
                <a:solidFill>
                  <a:schemeClr val="tx1"/>
                </a:solidFill>
              </a:rPr>
              <a:t>проведении аттестации непосредственный руководитель гражданского служащего представляет мотивированный отзыв об исполнении гражданским служащим должностных обязанностей за аттестационный период.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9900"/>
                </a:solidFill>
              </a:rPr>
              <a:t>Аттестация </a:t>
            </a:r>
            <a:r>
              <a:rPr lang="ru-RU" sz="2800" b="1" dirty="0">
                <a:solidFill>
                  <a:srgbClr val="009900"/>
                </a:solidFill>
              </a:rPr>
              <a:t>гражданского служащего проводится один раз в три года.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00818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Для </a:t>
            </a:r>
            <a:r>
              <a:rPr lang="ru-RU" b="1" dirty="0">
                <a:solidFill>
                  <a:schemeClr val="tx1"/>
                </a:solidFill>
              </a:rPr>
              <a:t>проведения аттестации формируется аттестационная комиссия.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состав аттестационной комиссии включаются представитель нанимателя, представитель соответствующего органа по управлению государственной службой, а также представители научных и образовательных учреждений в качестве независимых экспертов.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776849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05273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По </a:t>
            </a:r>
            <a:r>
              <a:rPr lang="ru-RU" b="1" dirty="0">
                <a:solidFill>
                  <a:srgbClr val="009900"/>
                </a:solidFill>
              </a:rPr>
              <a:t>результатам аттестации гражданского служащего аттестационной комиссией принимается одно из следующих решений: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) соответствует замещаемой должности гражданской службы;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) соответствует замещаемой должности гражданской службы и рекомендуется к включению в кадровый резерв в порядке должностного роста;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27174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Муниципальная </a:t>
            </a:r>
            <a:r>
              <a:rPr lang="ru-RU" b="1" dirty="0">
                <a:solidFill>
                  <a:srgbClr val="0000FF"/>
                </a:solidFill>
              </a:rPr>
              <a:t>служба </a:t>
            </a:r>
            <a:r>
              <a:rPr lang="ru-RU" b="1" dirty="0">
                <a:solidFill>
                  <a:schemeClr val="tx1"/>
                </a:solidFill>
              </a:rPr>
              <a:t>– это профессиональная деятельность граждан, которая осуществляется на постоянной основе на должностях муниципальной службы, замещаемых путем заключения трудового договора (контракта).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206695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</a:t>
            </a:r>
            <a:r>
              <a:rPr lang="ru-RU" b="1" dirty="0">
                <a:solidFill>
                  <a:schemeClr val="tx1"/>
                </a:solidFill>
              </a:rPr>
              <a:t>) соответствует замещаемой должности гражданской службы при условии успешного прохождения профессиональной переподготовки или повышения квалификации;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4</a:t>
            </a:r>
            <a:r>
              <a:rPr lang="ru-RU" b="1" dirty="0">
                <a:solidFill>
                  <a:schemeClr val="tx1"/>
                </a:solidFill>
              </a:rPr>
              <a:t>) не соответствует замещаемой должности гражданской службы.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1704211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8072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Кадровый </a:t>
            </a:r>
            <a:r>
              <a:rPr lang="ru-RU" b="1" dirty="0">
                <a:solidFill>
                  <a:srgbClr val="009900"/>
                </a:solidFill>
              </a:rPr>
              <a:t>резерв формируется для замещения: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) вакантной должности гражданской службы в государственном органе в порядке должностного роста гражданского служащего;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) вакантной должности гражданской службы в другом государственном органе в порядке должностного роста гражданского служащего;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171402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41277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</a:t>
            </a:r>
            <a:r>
              <a:rPr lang="ru-RU" b="1" dirty="0">
                <a:solidFill>
                  <a:schemeClr val="tx1"/>
                </a:solidFill>
              </a:rPr>
              <a:t>) должности гражданской службы, назначение на которую и освобождение от которой гражданского служащего осуществляются Президентом РФ или Правительством РФ.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На </a:t>
            </a:r>
            <a:r>
              <a:rPr lang="ru-RU" b="1" dirty="0">
                <a:solidFill>
                  <a:srgbClr val="0000FF"/>
                </a:solidFill>
              </a:rPr>
              <a:t>основе федерального кадрового резерва, кадрового резерва субъектов РФ формируется Сводный кадровый резерв РФ.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140044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85031F-6DA6-4A04-A9C5-A264F5C67223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33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0785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Правовое </a:t>
            </a:r>
            <a:r>
              <a:rPr lang="ru-RU" b="1" dirty="0">
                <a:solidFill>
                  <a:srgbClr val="009900"/>
                </a:solidFill>
              </a:rPr>
              <a:t>регулирование государственной гражданской службы и муниципальной службы осуществляется в частности следующими нормативно-правовыми актами: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1</a:t>
            </a:r>
            <a:r>
              <a:rPr lang="ru-RU" b="1" dirty="0">
                <a:solidFill>
                  <a:schemeClr val="tx1"/>
                </a:solidFill>
              </a:rPr>
              <a:t>.	Федеральный закон «О системе государственной службы в Российской Федерации» от 27 мая 2003 г. № 58-ФЗ.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2</a:t>
            </a:r>
            <a:r>
              <a:rPr lang="ru-RU" b="1" dirty="0">
                <a:solidFill>
                  <a:schemeClr val="tx1"/>
                </a:solidFill>
              </a:rPr>
              <a:t>.	Федеральный закон «О государственной гражданской службе Российской Федерации» от 27 июля 2004 г. № 79-ФЗ.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17028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3</a:t>
            </a:r>
            <a:r>
              <a:rPr lang="ru-RU" b="1" dirty="0">
                <a:solidFill>
                  <a:schemeClr val="tx1"/>
                </a:solidFill>
              </a:rPr>
              <a:t>.	Федеральный закон «О муниципальной службе в Российской Федерации» от 2 марта 2007 года № 25-ФЗ.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4</a:t>
            </a:r>
            <a:r>
              <a:rPr lang="ru-RU" b="1" dirty="0">
                <a:solidFill>
                  <a:schemeClr val="tx1"/>
                </a:solidFill>
              </a:rPr>
              <a:t>.	«О проведении аттестации государственных гражданских служащих Российской Федерации», Указ Президента РФ от 1 февраля 2005 г. № 110.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50584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05273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5</a:t>
            </a:r>
            <a:r>
              <a:rPr lang="ru-RU" b="1" dirty="0">
                <a:solidFill>
                  <a:schemeClr val="tx1"/>
                </a:solidFill>
              </a:rPr>
              <a:t>.	 «О порядке присвоения и сохранения классных чинов государственной гражданской службы Российской Федерации федеральным государственным гражданским служащим», Указ Президента РФ от 1 февраля 2005 г. № 113.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6</a:t>
            </a:r>
            <a:r>
              <a:rPr lang="ru-RU" b="1" dirty="0">
                <a:solidFill>
                  <a:schemeClr val="tx1"/>
                </a:solidFill>
              </a:rPr>
              <a:t>.	«О реестре должностей федеральной государственной службы», Указ Президента РФ от 31 декабря 2005 г. № 1574.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01482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943" y="62068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ВОПРОС 2. ОБЛАСТИ, ОБЪЕКТЫ И ВИДЫ ПРОФЕССИОНАЛЬНОЙ ДЕЯТЕЛЬНОСТИ ГОСУДАРСТВЕННОГО И МУНИЦИПАЛЬНОГО СЛУЖАЩЕГО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943" y="1934393"/>
            <a:ext cx="8686800" cy="451894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9900"/>
                </a:solidFill>
              </a:rPr>
              <a:t>Области </a:t>
            </a:r>
            <a:r>
              <a:rPr lang="ru-RU" sz="2800" b="1" dirty="0">
                <a:solidFill>
                  <a:srgbClr val="009900"/>
                </a:solidFill>
              </a:rPr>
              <a:t>профессиональной деятельности государственного и муниципального служащего: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государственное </a:t>
            </a:r>
            <a:r>
              <a:rPr lang="ru-RU" sz="2800" b="1" dirty="0">
                <a:solidFill>
                  <a:schemeClr val="tx1"/>
                </a:solidFill>
              </a:rPr>
              <a:t>управление;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муниципальное </a:t>
            </a:r>
            <a:r>
              <a:rPr lang="ru-RU" sz="2800" b="1" dirty="0">
                <a:solidFill>
                  <a:schemeClr val="tx1"/>
                </a:solidFill>
              </a:rPr>
              <a:t>управление и местное самоуправление;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управление </a:t>
            </a:r>
            <a:r>
              <a:rPr lang="ru-RU" sz="2800" b="1" dirty="0">
                <a:solidFill>
                  <a:schemeClr val="tx1"/>
                </a:solidFill>
              </a:rPr>
              <a:t>в государственных и муниципальных предприятиях учреждениях;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управление </a:t>
            </a:r>
            <a:r>
              <a:rPr lang="ru-RU" sz="2800" b="1" dirty="0">
                <a:solidFill>
                  <a:schemeClr val="tx1"/>
                </a:solidFill>
              </a:rPr>
              <a:t>в социальной сфере;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управление </a:t>
            </a:r>
            <a:r>
              <a:rPr lang="ru-RU" sz="2800" b="1" dirty="0">
                <a:solidFill>
                  <a:schemeClr val="tx1"/>
                </a:solidFill>
              </a:rPr>
              <a:t>в некоммерческих и коммерческих организациях.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79178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331"/>
            <a:ext cx="8686800" cy="656719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</a:t>
            </a:r>
            <a:r>
              <a:rPr lang="ru-RU" sz="2900" b="1" dirty="0" smtClean="0">
                <a:solidFill>
                  <a:srgbClr val="009900"/>
                </a:solidFill>
              </a:rPr>
              <a:t>Объекты </a:t>
            </a:r>
            <a:r>
              <a:rPr lang="ru-RU" sz="2900" b="1" dirty="0">
                <a:solidFill>
                  <a:srgbClr val="009900"/>
                </a:solidFill>
              </a:rPr>
              <a:t>профессиональной деятельности государственного и муниципального служащего:</a:t>
            </a:r>
          </a:p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- федеральные </a:t>
            </a:r>
            <a:r>
              <a:rPr lang="ru-RU" sz="2900" b="1" dirty="0">
                <a:solidFill>
                  <a:schemeClr val="tx1"/>
                </a:solidFill>
              </a:rPr>
              <a:t>государственные органы;</a:t>
            </a:r>
          </a:p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- органы </a:t>
            </a:r>
            <a:r>
              <a:rPr lang="ru-RU" sz="2900" b="1" dirty="0">
                <a:solidFill>
                  <a:schemeClr val="tx1"/>
                </a:solidFill>
              </a:rPr>
              <a:t>власти субъектов РФ; </a:t>
            </a:r>
          </a:p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- органы </a:t>
            </a:r>
            <a:r>
              <a:rPr lang="ru-RU" sz="2900" b="1" dirty="0">
                <a:solidFill>
                  <a:schemeClr val="tx1"/>
                </a:solidFill>
              </a:rPr>
              <a:t>МСУ; </a:t>
            </a:r>
          </a:p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-государственные </a:t>
            </a:r>
            <a:r>
              <a:rPr lang="ru-RU" sz="2900" b="1" dirty="0">
                <a:solidFill>
                  <a:schemeClr val="tx1"/>
                </a:solidFill>
              </a:rPr>
              <a:t>и муниципальные предприятия и учреждения;</a:t>
            </a:r>
          </a:p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- институты </a:t>
            </a:r>
            <a:r>
              <a:rPr lang="ru-RU" sz="2900" b="1" dirty="0">
                <a:solidFill>
                  <a:schemeClr val="tx1"/>
                </a:solidFill>
              </a:rPr>
              <a:t>гражданского общества;</a:t>
            </a:r>
          </a:p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- общественные </a:t>
            </a:r>
            <a:r>
              <a:rPr lang="ru-RU" sz="2900" b="1" dirty="0">
                <a:solidFill>
                  <a:schemeClr val="tx1"/>
                </a:solidFill>
              </a:rPr>
              <a:t>организации;</a:t>
            </a:r>
          </a:p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-некоммерческие </a:t>
            </a:r>
            <a:r>
              <a:rPr lang="ru-RU" sz="2900" b="1" dirty="0">
                <a:solidFill>
                  <a:schemeClr val="tx1"/>
                </a:solidFill>
              </a:rPr>
              <a:t>и коммерческие организации, </a:t>
            </a:r>
          </a:p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- международные </a:t>
            </a:r>
            <a:r>
              <a:rPr lang="ru-RU" sz="2900" b="1" dirty="0">
                <a:solidFill>
                  <a:schemeClr val="tx1"/>
                </a:solidFill>
              </a:rPr>
              <a:t>организации, </a:t>
            </a:r>
          </a:p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- научные </a:t>
            </a:r>
            <a:r>
              <a:rPr lang="ru-RU" sz="2900" b="1" dirty="0">
                <a:solidFill>
                  <a:schemeClr val="tx1"/>
                </a:solidFill>
              </a:rPr>
              <a:t>и образовательные организации.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23464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568863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Виды </a:t>
            </a:r>
            <a:r>
              <a:rPr lang="ru-RU" b="1" dirty="0">
                <a:solidFill>
                  <a:srgbClr val="009900"/>
                </a:solidFill>
              </a:rPr>
              <a:t>профессиональной деятельности государственного и муниципального служащего: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организационно-управленческая</a:t>
            </a:r>
            <a:r>
              <a:rPr lang="ru-RU" b="1" dirty="0">
                <a:solidFill>
                  <a:schemeClr val="tx1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информационно-методическая</a:t>
            </a:r>
            <a:r>
              <a:rPr lang="ru-RU" b="1" dirty="0">
                <a:solidFill>
                  <a:schemeClr val="tx1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коммуникативная</a:t>
            </a:r>
            <a:r>
              <a:rPr lang="ru-RU" b="1" dirty="0">
                <a:solidFill>
                  <a:schemeClr val="tx1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проектная</a:t>
            </a:r>
            <a:r>
              <a:rPr lang="ru-RU" b="1" dirty="0">
                <a:solidFill>
                  <a:schemeClr val="tx1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</a:t>
            </a:r>
            <a:r>
              <a:rPr lang="ru-RU" b="1" dirty="0" err="1" smtClean="0">
                <a:solidFill>
                  <a:schemeClr val="tx1"/>
                </a:solidFill>
              </a:rPr>
              <a:t>вспомогательно</a:t>
            </a:r>
            <a:r>
              <a:rPr lang="ru-RU" b="1" dirty="0" smtClean="0">
                <a:solidFill>
                  <a:schemeClr val="tx1"/>
                </a:solidFill>
              </a:rPr>
              <a:t>-технологическая </a:t>
            </a:r>
            <a:r>
              <a:rPr lang="ru-RU" b="1" dirty="0">
                <a:solidFill>
                  <a:schemeClr val="tx1"/>
                </a:solidFill>
              </a:rPr>
              <a:t>(исполнительская);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организационно-регулирующая</a:t>
            </a:r>
            <a:r>
              <a:rPr lang="ru-RU" b="1" dirty="0">
                <a:solidFill>
                  <a:schemeClr val="tx1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исполнительно-распорядительная</a:t>
            </a:r>
            <a:r>
              <a:rPr lang="ru-RU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118544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3266</TotalTime>
  <Words>187</Words>
  <Application>Microsoft Office PowerPoint</Application>
  <PresentationFormat>Экран (4:3)</PresentationFormat>
  <Paragraphs>149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Трек</vt:lpstr>
      <vt:lpstr>Тема: «Государственное и муниципальное управление как отрасль профессиональной деятельности»</vt:lpstr>
      <vt:lpstr>Вопрос 1. государственная и муниципальная гражданская служба: определение и нормативно-правовое регулирование </vt:lpstr>
      <vt:lpstr>Слайд 3</vt:lpstr>
      <vt:lpstr>Слайд 4</vt:lpstr>
      <vt:lpstr>Слайд 5</vt:lpstr>
      <vt:lpstr>Слайд 6</vt:lpstr>
      <vt:lpstr>ВОПРОС 2. ОБЛАСТИ, ОБЪЕКТЫ И ВИДЫ ПРОФЕССИОНАЛЬНОЙ ДЕЯТЕЛЬНОСТИ ГОСУДАРСТВЕННОГО И МУНИЦИПАЛЬНОГО СЛУЖАЩЕГО</vt:lpstr>
      <vt:lpstr>Слайд 8</vt:lpstr>
      <vt:lpstr>Слайд 9</vt:lpstr>
      <vt:lpstr>ВОПРОС 3. КЛАССИФИКАЦИЯ ДОЛЖНОСТЕЙ ГОСУДАРСТВЕННЫХ ГРАЖДАНСКИХ СЛУЖАЩИХ, КАТЕГОРИИ И ГРУППЫ. КЛАССНЫЕ ЧИНЫ ГРАЖДАНСКОЙ СЛУЖБЫ </vt:lpstr>
      <vt:lpstr>Слайд 11</vt:lpstr>
      <vt:lpstr>Слайд 12</vt:lpstr>
      <vt:lpstr>Слайд 13</vt:lpstr>
      <vt:lpstr>ВОПРОС 4. СЛУЖЕБНЫЙ КОНТРАКТ</vt:lpstr>
      <vt:lpstr>Слайд 15</vt:lpstr>
      <vt:lpstr>Слайд 16</vt:lpstr>
      <vt:lpstr>Слайд 17</vt:lpstr>
      <vt:lpstr>Слайд 18</vt:lpstr>
      <vt:lpstr>Слайд 19</vt:lpstr>
      <vt:lpstr>ВОПРОС 5. КВАЛИФИКАЦИОННЫЕ ТРЕБОВАНИЯ К ДОЛЖНОСТЯМ ГРАЖДАНСКОЙ СЛУЖБЫ. КОНКУРСНЫЕ ПРОЦЕДУРЫ НА ЗАНЯТИЕ ВАКАНТНЫХ ДОЛЖНОСТЕЙ</vt:lpstr>
      <vt:lpstr>Слайд 21</vt:lpstr>
      <vt:lpstr>Слайд 22</vt:lpstr>
      <vt:lpstr>Слайд 23</vt:lpstr>
      <vt:lpstr>Слайд 24</vt:lpstr>
      <vt:lpstr>Слайд 25</vt:lpstr>
      <vt:lpstr>Слайд 26</vt:lpstr>
      <vt:lpstr>ВОПРОС 6. АТТЕСТАЦИЯ ГРАЖДАНСКИХ СЛУЖАЩИХ. КАДРОВЫЙ РЕЗЕРВ ГРАЖДАНСКОЙ СЛУЖБЫ</vt:lpstr>
      <vt:lpstr>Слайд 28</vt:lpstr>
      <vt:lpstr>Слайд 29</vt:lpstr>
      <vt:lpstr>Слайд 30</vt:lpstr>
      <vt:lpstr>Слайд 31</vt:lpstr>
      <vt:lpstr>Слайд 32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СтГАУ</cp:lastModifiedBy>
  <cp:revision>82</cp:revision>
  <dcterms:created xsi:type="dcterms:W3CDTF">2011-05-11T10:44:05Z</dcterms:created>
  <dcterms:modified xsi:type="dcterms:W3CDTF">2017-02-15T12:43:56Z</dcterms:modified>
</cp:coreProperties>
</file>